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7.wdp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mtClean="0"/>
              <a:t>Conservatieve </a:t>
            </a:r>
            <a:r>
              <a:rPr lang="nl-NL" dirty="0" smtClean="0"/>
              <a:t>tandheelkunde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H4</a:t>
            </a:r>
          </a:p>
          <a:p>
            <a:r>
              <a:rPr lang="nl-NL" dirty="0" smtClean="0"/>
              <a:t>Restaureren</a:t>
            </a:r>
          </a:p>
        </p:txBody>
      </p:sp>
    </p:spTree>
    <p:extLst>
      <p:ext uri="{BB962C8B-B14F-4D97-AF65-F5344CB8AC3E}">
        <p14:creationId xmlns:p14="http://schemas.microsoft.com/office/powerpoint/2010/main" val="20630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51488" r="48772" b="18362"/>
          <a:stretch/>
        </p:blipFill>
        <p:spPr>
          <a:xfrm>
            <a:off x="1089441" y="2276872"/>
            <a:ext cx="3142824" cy="188569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Matrix en wiggen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8965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b="1" dirty="0" smtClean="0"/>
              <a:t>Klasse 1 caviteiten </a:t>
            </a:r>
            <a:r>
              <a:rPr lang="nl-NL" dirty="0" smtClean="0"/>
              <a:t>heb je geen matrix nodig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de andere soorten wel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Matrixbandje is van metaal of doorzichtig kunststof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wordt rond het element 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om approximaal te kunnen restaureren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Functie van een matrixspanner is te vergelijken met een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Vloeibaar komt het baksel in de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Wanneer het baksel hard is wordt de springvorm verwijderd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71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  <a14:imgEffect>
                      <a14:brightnessContrast bright="2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43818" r="10868" b="24247"/>
          <a:stretch/>
        </p:blipFill>
        <p:spPr>
          <a:xfrm>
            <a:off x="971600" y="2708920"/>
            <a:ext cx="3487013" cy="107599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Zonder deze matrix spanner wordt het vulmateriaal uit de preparatie geperst tijdens condenseren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En geen approximale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Matrixspanner dient als tijdelijke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klasse2 preparaties loopt het bandje rondom het element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 3 en 4 preparaties wordt een </a:t>
            </a:r>
            <a:r>
              <a:rPr lang="nl-NL" b="1" dirty="0" smtClean="0"/>
              <a:t>kunststof stripje </a:t>
            </a:r>
            <a:r>
              <a:rPr lang="nl-NL" dirty="0" smtClean="0"/>
              <a:t>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aan de zijde van de preparatie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krijg je het vulmateriaal niet in de preparatie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259632" y="206084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Klasse 3 0f 4</a:t>
            </a:r>
          </a:p>
          <a:p>
            <a:r>
              <a:rPr lang="nl-NL" sz="1200" dirty="0" smtClean="0"/>
              <a:t>preparatie</a:t>
            </a:r>
            <a:endParaRPr lang="nl-NL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2987824" y="2030070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Klasse 5</a:t>
            </a:r>
          </a:p>
          <a:p>
            <a:r>
              <a:rPr lang="nl-NL" sz="1400" dirty="0" smtClean="0"/>
              <a:t>preparatie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98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20688"/>
            <a:ext cx="3298784" cy="5034210"/>
          </a:xfrm>
        </p:spPr>
        <p:txBody>
          <a:bodyPr/>
          <a:lstStyle/>
          <a:p>
            <a:r>
              <a:rPr lang="nl-NL" dirty="0" smtClean="0"/>
              <a:t>Welk element is geschikt voor welke matrix?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verschillende maten matrixbandjes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diverse systemen matrixspanners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meeste gebruikte is een matrixband in een matrixspanner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dirty="0" smtClean="0"/>
              <a:t>Hoe: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stelschroef van de spanner (grootste schroef) te draaien kan je de omtrek van het bandje kleiner maken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kan het bandje prima op maat gemaakt worden.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5122" name="Picture 2" descr="\\npc.root\redirect$\g.vankleef\Desktop\Matrix%20Spanner%20DF348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48" y="980728"/>
            <a:ext cx="3541521" cy="14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npc.root\redirect$\g.vankleef\Desktop\299_2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1762"/>
            <a:ext cx="3476258" cy="26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317077"/>
            <a:ext cx="4736728" cy="3759308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smtClean="0"/>
              <a:t>Diverse systemen </a:t>
            </a:r>
          </a:p>
          <a:p>
            <a:r>
              <a:rPr lang="nl-NL" dirty="0" smtClean="0"/>
              <a:t>Deze is zonder spanner en prettig voor de patiënt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2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47350" r="54513" b="20726"/>
          <a:stretch/>
        </p:blipFill>
        <p:spPr>
          <a:xfrm>
            <a:off x="1043608" y="1988840"/>
            <a:ext cx="3355039" cy="2448272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Voor composiet gebruiken we het liefst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i.v.m. uitharding.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komt niet door het metaal heen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Kans bestaat dat het composiet niet helemaal uitgehard wordt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klasse 3 en 4 preparatie gebruiken we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kan het vulmateriaal niet aangebracht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Soms wordt bij een klasse 4 gebruik gemaakt van een </a:t>
            </a:r>
            <a:r>
              <a:rPr lang="nl-NL" b="1" dirty="0" err="1" smtClean="0"/>
              <a:t>pella</a:t>
            </a:r>
            <a:r>
              <a:rPr lang="nl-NL" b="1" dirty="0" smtClean="0"/>
              <a:t> kroon</a:t>
            </a:r>
            <a:endParaRPr lang="nl-NL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l="-1" t="33100" r="-3677"/>
          <a:stretch/>
        </p:blipFill>
        <p:spPr>
          <a:xfrm>
            <a:off x="1198268" y="4509120"/>
            <a:ext cx="3157708" cy="2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3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8433" r="50097" b="32550"/>
          <a:stretch/>
        </p:blipFill>
        <p:spPr>
          <a:xfrm>
            <a:off x="1043608" y="764704"/>
            <a:ext cx="1512168" cy="133070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332656"/>
            <a:ext cx="3304572" cy="771566"/>
          </a:xfrm>
        </p:spPr>
        <p:txBody>
          <a:bodyPr/>
          <a:lstStyle/>
          <a:p>
            <a:r>
              <a:rPr lang="nl-NL" dirty="0" err="1" smtClean="0"/>
              <a:t>Pella</a:t>
            </a:r>
            <a:r>
              <a:rPr lang="nl-NL" dirty="0" smtClean="0"/>
              <a:t> kroon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96752"/>
            <a:ext cx="3298784" cy="445814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doorzichtig plastic kroon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preparatie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Pella</a:t>
            </a:r>
            <a:r>
              <a:rPr lang="nl-NL" dirty="0" smtClean="0"/>
              <a:t> kroon kan evt. bijgewerkt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Kroon wordt buiten de mond gevuld met composiet en over de preparatie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Preparatie is in 1 keer gevuld en heeft gelijk de goede 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Nadeel, je kan niet werken met verschillende kleuren composiet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3" t="35423" r="60125" b="41691"/>
          <a:stretch/>
        </p:blipFill>
        <p:spPr>
          <a:xfrm>
            <a:off x="2732160" y="2233465"/>
            <a:ext cx="1678675" cy="15694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9" t="36219" r="6571" b="40299"/>
          <a:stretch/>
        </p:blipFill>
        <p:spPr>
          <a:xfrm>
            <a:off x="971600" y="4122820"/>
            <a:ext cx="1760561" cy="1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882050"/>
            <a:ext cx="6777317" cy="4923909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Het matrixbandje of stripje wordt op zijn plek  gehouden door een wig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Deze wordt interdentaal stevig tussen de elementen geplaatst</a:t>
            </a:r>
          </a:p>
          <a:p>
            <a:r>
              <a:rPr lang="nl-NL" dirty="0">
                <a:solidFill>
                  <a:schemeClr val="accent4"/>
                </a:solidFill>
              </a:rPr>
              <a:t>D</a:t>
            </a:r>
            <a:r>
              <a:rPr lang="nl-NL" dirty="0" smtClean="0">
                <a:solidFill>
                  <a:schemeClr val="accent4"/>
                </a:solidFill>
              </a:rPr>
              <a:t>e preparatie goed afgesloten hierdoor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Voordeel goed geplaatst dan kan geen vulmateriaal interdentaal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 wig drukt de elementen een beetje uit elkaar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een mooier </a:t>
            </a:r>
            <a:r>
              <a:rPr lang="nl-NL" b="1" dirty="0" smtClean="0">
                <a:solidFill>
                  <a:schemeClr val="accent4"/>
                </a:solidFill>
              </a:rPr>
              <a:t>contactpunt creëren</a:t>
            </a:r>
            <a:endParaRPr lang="nl-NL" b="1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4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84" t="54346" r="22089" b="32865"/>
          <a:stretch/>
        </p:blipFill>
        <p:spPr>
          <a:xfrm>
            <a:off x="5364088" y="8593"/>
            <a:ext cx="2251881" cy="8734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34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7" t="41158" r="7910" b="21475"/>
          <a:stretch/>
        </p:blipFill>
        <p:spPr>
          <a:xfrm>
            <a:off x="5076056" y="5052806"/>
            <a:ext cx="1759816" cy="15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Materiaal van een wig is hout of kunststof</a:t>
            </a:r>
          </a:p>
          <a:p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Amalgaam gebruikt met houten wiggen. </a:t>
            </a:r>
          </a:p>
          <a:p>
            <a:r>
              <a:rPr lang="nl-NL" b="1" dirty="0">
                <a:solidFill>
                  <a:schemeClr val="accent4"/>
                </a:solidFill>
              </a:rPr>
              <a:t>C</a:t>
            </a:r>
            <a:r>
              <a:rPr lang="nl-NL" b="1" dirty="0" smtClean="0">
                <a:solidFill>
                  <a:schemeClr val="accent4"/>
                </a:solidFill>
              </a:rPr>
              <a:t>omposiet kunststof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Dit i.v.m. goede doorlaatbaarheid van licht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Wig moet goed geplaatst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Het tandvlees niet beschadigen i.v.m. bloeding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kant en klaar, disposable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Na plaatsen wig controle : </a:t>
            </a:r>
            <a:r>
              <a:rPr lang="nl-NL" b="1" dirty="0" smtClean="0">
                <a:solidFill>
                  <a:schemeClr val="accent4"/>
                </a:solidFill>
              </a:rPr>
              <a:t>contactpunt</a:t>
            </a:r>
            <a:endParaRPr lang="nl-NL" b="1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goed contactpunt? -&gt; met de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 bandje wat boller maken: </a:t>
            </a:r>
            <a:r>
              <a:rPr lang="nl-NL" b="1" dirty="0" err="1" smtClean="0">
                <a:solidFill>
                  <a:schemeClr val="accent4"/>
                </a:solidFill>
              </a:rPr>
              <a:t>bruneren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rgbClr val="C00000"/>
                </a:solidFill>
              </a:rPr>
              <a:t>Blz</a:t>
            </a:r>
            <a:r>
              <a:rPr lang="nl-NL" dirty="0" smtClean="0">
                <a:solidFill>
                  <a:srgbClr val="C00000"/>
                </a:solidFill>
              </a:rPr>
              <a:t> 41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24744" cy="1143000"/>
          </a:xfrm>
        </p:spPr>
        <p:txBody>
          <a:bodyPr/>
          <a:lstStyle/>
          <a:p>
            <a:r>
              <a:rPr lang="nl-NL" dirty="0" smtClean="0"/>
              <a:t>Het vullen van een caviteit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824536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Amalgaam -&gt; uit het schudapparaat direct in een amalgaam </a:t>
            </a:r>
            <a:r>
              <a:rPr lang="nl-NL" dirty="0" err="1" smtClean="0">
                <a:solidFill>
                  <a:schemeClr val="accent4"/>
                </a:solidFill>
              </a:rPr>
              <a:t>pick</a:t>
            </a:r>
            <a:r>
              <a:rPr lang="nl-NL" dirty="0" smtClean="0">
                <a:solidFill>
                  <a:schemeClr val="accent4"/>
                </a:solidFill>
              </a:rPr>
              <a:t> up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mag niet in contact komen met de huid.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is schadelijk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met amalgaampistool naar de caviteit gebracht</a:t>
            </a:r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amalgaam in het pistool laten zitten. Dit krijg je na uitharding er niet meer uit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goed tegen de wanden aangeduwd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om lekkage tegen te gaan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Vullen gaat laagje voor laagje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Aandrukken noem je condenseren met een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0614" r="13764" b="17606"/>
          <a:stretch/>
        </p:blipFill>
        <p:spPr>
          <a:xfrm>
            <a:off x="7725843" y="1378138"/>
            <a:ext cx="859809" cy="9826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4845" r="2882" b="36866"/>
          <a:stretch/>
        </p:blipFill>
        <p:spPr>
          <a:xfrm>
            <a:off x="5436096" y="2406365"/>
            <a:ext cx="2477783" cy="5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328592"/>
          </a:xfrm>
        </p:spPr>
        <p:txBody>
          <a:bodyPr>
            <a:normAutofit fontScale="925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Vulling wordt bewerkt, de overmaat weggehaald, vorm van kies nagebootst!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chemeClr val="accent4"/>
                </a:solidFill>
              </a:rPr>
              <a:t>Occlusaal</a:t>
            </a:r>
            <a:r>
              <a:rPr lang="nl-NL" dirty="0" smtClean="0">
                <a:solidFill>
                  <a:schemeClr val="accent4"/>
                </a:solidFill>
              </a:rPr>
              <a:t> wordt fissuurpatroon nagemaakt met </a:t>
            </a:r>
            <a:r>
              <a:rPr lang="nl-NL" b="1" dirty="0" err="1" smtClean="0">
                <a:solidFill>
                  <a:schemeClr val="accent4"/>
                </a:solidFill>
              </a:rPr>
              <a:t>excavator</a:t>
            </a:r>
            <a:r>
              <a:rPr lang="nl-NL" b="1" dirty="0" smtClean="0">
                <a:solidFill>
                  <a:schemeClr val="accent4"/>
                </a:solidFill>
              </a:rPr>
              <a:t> of de </a:t>
            </a:r>
            <a:r>
              <a:rPr lang="nl-NL" b="1" dirty="0" err="1" smtClean="0">
                <a:solidFill>
                  <a:schemeClr val="accent4"/>
                </a:solidFill>
              </a:rPr>
              <a:t>dicoïd</a:t>
            </a:r>
            <a:r>
              <a:rPr lang="nl-NL" b="1" dirty="0" smtClean="0">
                <a:solidFill>
                  <a:schemeClr val="accent4"/>
                </a:solidFill>
              </a:rPr>
              <a:t> </a:t>
            </a:r>
            <a:r>
              <a:rPr lang="nl-NL" b="1" dirty="0" err="1" smtClean="0">
                <a:solidFill>
                  <a:schemeClr val="accent4"/>
                </a:solidFill>
              </a:rPr>
              <a:t>cleoïd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Overgang element vulling moet glad verlopen een goede </a:t>
            </a:r>
            <a:r>
              <a:rPr lang="nl-NL" b="1" dirty="0" smtClean="0">
                <a:solidFill>
                  <a:schemeClr val="accent4"/>
                </a:solidFill>
              </a:rPr>
              <a:t>randaansluiting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Is dit onvoldoende, dan blijft er plak zitten en kans op </a:t>
            </a:r>
            <a:r>
              <a:rPr lang="nl-NL" b="1" dirty="0" smtClean="0">
                <a:solidFill>
                  <a:schemeClr val="accent4"/>
                </a:solidFill>
              </a:rPr>
              <a:t>secundaire cariës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Met de sonde of </a:t>
            </a:r>
            <a:r>
              <a:rPr lang="nl-NL" dirty="0" err="1" smtClean="0">
                <a:solidFill>
                  <a:schemeClr val="accent4"/>
                </a:solidFill>
              </a:rPr>
              <a:t>scaler</a:t>
            </a:r>
            <a:r>
              <a:rPr lang="nl-NL" dirty="0" smtClean="0">
                <a:solidFill>
                  <a:schemeClr val="accent4"/>
                </a:solidFill>
              </a:rPr>
              <a:t> verwijder je het overhangende deel van de vulling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Occlusie controleren </a:t>
            </a:r>
            <a:r>
              <a:rPr lang="nl-NL" b="1" dirty="0" smtClean="0">
                <a:solidFill>
                  <a:schemeClr val="accent4"/>
                </a:solidFill>
              </a:rPr>
              <a:t>articulatie papier te  </a:t>
            </a:r>
            <a:r>
              <a:rPr lang="nl-NL" dirty="0" smtClean="0">
                <a:solidFill>
                  <a:schemeClr val="accent4"/>
                </a:solidFill>
              </a:rPr>
              <a:t>hoog veroorzaakt dit klachten 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Daarna </a:t>
            </a:r>
            <a:r>
              <a:rPr lang="nl-NL" dirty="0">
                <a:solidFill>
                  <a:schemeClr val="accent4"/>
                </a:solidFill>
              </a:rPr>
              <a:t>bijwerken en polijsten, juiste boortjes</a:t>
            </a:r>
          </a:p>
          <a:p>
            <a:pPr marL="68580" indent="0">
              <a:buNone/>
            </a:pPr>
            <a:endParaRPr lang="nl-NL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013176"/>
            <a:ext cx="7905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H4 vullen!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Voordat er gevuld kan worden moet het werkterrein droog gelegd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Zicht is dan beter; geen vocht en bloed bij de preparatie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Vocht in de restauratie gaat ten koste van de kwaliteit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Niet op korte termijn merkbaar, wel op langere termijn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Levensduur van de vulling is kort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5256584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Amalgaam doet er uren over om helemaal uit te 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Werk je met amalgaam, dan moet de ruimte goed geventileerd zijn.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i.v.m. de vrijkomende kwik dampen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mag je niet aanraken, alleen oppakken met kwiktang of een sponsje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Overgebleven amalgaam hoort bij chemisch afval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 opgeslagen worden in een pot met water met een laagje slaolie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Kwikdamp kan door water heen, maar niet door olie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24744" cy="1143000"/>
          </a:xfrm>
        </p:spPr>
        <p:txBody>
          <a:bodyPr/>
          <a:lstStyle/>
          <a:p>
            <a:r>
              <a:rPr lang="nl-NL" dirty="0" smtClean="0"/>
              <a:t>composiet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340768"/>
            <a:ext cx="6777317" cy="4491861"/>
          </a:xfrm>
        </p:spPr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Werkgebied moet droog zijn (cofferdam)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Etsen, primer en bonden (let op het systeem)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Composiet aanbrengen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Sommige composieten blijven kleven aan het instrumentarium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Wanneer je het instrument terug haalt, zal composiet ook uit de preparatie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Caviteit wordt zo niet goed gevuld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Wordt zacht bij aandrukken en start wanneer de druk weg valt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b="1" dirty="0" smtClean="0">
                <a:solidFill>
                  <a:schemeClr val="accent4"/>
                </a:solidFill>
              </a:rPr>
              <a:t>Composiet krimpt na uitharding</a:t>
            </a:r>
          </a:p>
          <a:p>
            <a:r>
              <a:rPr lang="nl-NL" dirty="0">
                <a:solidFill>
                  <a:schemeClr val="accent4"/>
                </a:solidFill>
              </a:rPr>
              <a:t>M</a:t>
            </a:r>
            <a:r>
              <a:rPr lang="nl-NL" dirty="0" smtClean="0">
                <a:solidFill>
                  <a:schemeClr val="accent4"/>
                </a:solidFill>
              </a:rPr>
              <a:t>inimaal mogelijk te houden breng je laagje voor laagje aan (1-1,5 mm dikte)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meerdere kleuren verwerken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Elke laag wordt apart uitharden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voorkom je luchtbellen en minder krimp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5328592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Composiet wordt geleverd in capsules of draai- of duw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Spuittips gaan in een spuit pistool= direct klaar voor gebruik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uit spuittips is handig in gebruik en minder kans op luchtbellen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Handmatig aangebrachte composiet wordt alleen op makkelijke plaatsen gebruikt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Spuittip</a:t>
            </a:r>
            <a:r>
              <a:rPr lang="nl-NL" dirty="0" smtClean="0"/>
              <a:t> onder zachte druk leeg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draaispuit kan je een </a:t>
            </a:r>
            <a:r>
              <a:rPr lang="nl-NL" b="1" dirty="0" err="1" smtClean="0"/>
              <a:t>ash</a:t>
            </a:r>
            <a:r>
              <a:rPr lang="nl-NL" b="1" dirty="0" smtClean="0"/>
              <a:t> 6 </a:t>
            </a:r>
            <a:r>
              <a:rPr lang="nl-NL" dirty="0" smtClean="0"/>
              <a:t>gebruiken om het van de spuit af te krijgen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Handig om eerst bonding op de </a:t>
            </a:r>
            <a:r>
              <a:rPr lang="nl-NL" dirty="0" err="1" smtClean="0"/>
              <a:t>ash</a:t>
            </a:r>
            <a:r>
              <a:rPr lang="nl-NL" dirty="0" smtClean="0"/>
              <a:t> te doen i.v.m. plakken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Spanning van de spuit halen, anders blijft composiet lopen..</a:t>
            </a:r>
            <a:endParaRPr lang="nl-NL" dirty="0"/>
          </a:p>
        </p:txBody>
      </p:sp>
      <p:pic>
        <p:nvPicPr>
          <p:cNvPr id="6146" name="Picture 2" descr="\\npc.root\redirect$\g.vankleef\Desktop\Filtek_Banner_ProductShot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3" r="35401"/>
          <a:stretch/>
        </p:blipFill>
        <p:spPr bwMode="auto">
          <a:xfrm>
            <a:off x="1187624" y="908720"/>
            <a:ext cx="3032762" cy="1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npc.root\redirect$\g.vankleef\Desktop\isodent-compo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2547" r="9109" b="9181"/>
          <a:stretch/>
        </p:blipFill>
        <p:spPr bwMode="auto">
          <a:xfrm>
            <a:off x="1187624" y="3140968"/>
            <a:ext cx="3158983" cy="19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20688"/>
            <a:ext cx="3304572" cy="627550"/>
          </a:xfrm>
        </p:spPr>
        <p:txBody>
          <a:bodyPr/>
          <a:lstStyle/>
          <a:p>
            <a:r>
              <a:rPr lang="nl-NL" dirty="0" smtClean="0"/>
              <a:t>Uitharding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268760"/>
            <a:ext cx="3298784" cy="438613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wordt in lagen uitgehard d.m.v. een composiet lamp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Stralen halogeen licht uit met blauwe kleur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Uithardingsreactie komt tot stand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Blauw licht is schadelijk voor de ogen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Gebruik een oranje beschermingsschild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tip moet zeer schoon zijn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Bril/kap of evt. een scherm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b="1" dirty="0" smtClean="0"/>
              <a:t>Tip:</a:t>
            </a:r>
            <a:r>
              <a:rPr lang="nl-NL" dirty="0" smtClean="0"/>
              <a:t> ontdoen van composiet en reinigen met alcohol</a:t>
            </a:r>
            <a:endParaRPr lang="nl-NL" dirty="0"/>
          </a:p>
        </p:txBody>
      </p:sp>
      <p:pic>
        <p:nvPicPr>
          <p:cNvPr id="7170" name="Picture 2" descr="\\npc.root\redirect$\g.vankleef\Desktop\dgt_1200_kompleetedi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764704"/>
            <a:ext cx="1435371" cy="51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381000" cy="4762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Afwerking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5040560"/>
          </a:xfrm>
        </p:spPr>
        <p:txBody>
          <a:bodyPr>
            <a:normAutofit/>
          </a:bodyPr>
          <a:lstStyle/>
          <a:p>
            <a:r>
              <a:rPr lang="nl-NL" dirty="0" smtClean="0"/>
              <a:t>Afwerking van de composiet vullingen gaat als volgt: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Weghalen van de overmaat (groffe diamantboor, grove polijstschijfjes of hardstaal fineer)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Aanbrengen fijne contouren (</a:t>
            </a:r>
            <a:r>
              <a:rPr lang="nl-NL" b="1" dirty="0" smtClean="0"/>
              <a:t>fineer boor </a:t>
            </a:r>
            <a:r>
              <a:rPr lang="nl-NL" b="1" dirty="0" err="1" smtClean="0"/>
              <a:t>schuurstrips</a:t>
            </a:r>
            <a:r>
              <a:rPr lang="nl-NL" b="1" dirty="0" smtClean="0"/>
              <a:t> of schijfjes</a:t>
            </a:r>
            <a:r>
              <a:rPr lang="nl-NL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Glad maken (</a:t>
            </a:r>
            <a:r>
              <a:rPr lang="nl-NL" b="1" dirty="0" smtClean="0"/>
              <a:t>fijne polijstschijfjes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r>
              <a:rPr lang="nl-NL" dirty="0" smtClean="0"/>
              <a:t>Polijsten op hoog glans(zeer fijne polijstschijfjes, rubber strips, polijstpasta’s etc.)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381053" cy="47631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1196752"/>
            <a:ext cx="1584960" cy="11887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2924944"/>
            <a:ext cx="1584960" cy="11887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81128"/>
            <a:ext cx="158496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Schematisch overzicht vervaardigen composiet vulling</a:t>
            </a:r>
          </a:p>
        </p:txBody>
      </p:sp>
      <p:pic>
        <p:nvPicPr>
          <p:cNvPr id="5" name="Tijdelijke aanduiding voor inhoud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27117" r="59196" b="16443"/>
          <a:stretch/>
        </p:blipFill>
        <p:spPr>
          <a:xfrm>
            <a:off x="611560" y="2132856"/>
            <a:ext cx="1269243" cy="1784051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27117" r="10399" b="13754"/>
          <a:stretch/>
        </p:blipFill>
        <p:spPr>
          <a:xfrm>
            <a:off x="1937981" y="2132856"/>
            <a:ext cx="1299078" cy="172819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32166" r="60805" b="7487"/>
          <a:stretch/>
        </p:blipFill>
        <p:spPr>
          <a:xfrm>
            <a:off x="3347864" y="2159794"/>
            <a:ext cx="1462713" cy="1728193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 t="33315" r="2836" b="7486"/>
          <a:stretch/>
        </p:blipFill>
        <p:spPr>
          <a:xfrm>
            <a:off x="4932040" y="2159794"/>
            <a:ext cx="1386644" cy="17012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1139" r="55768" b="30667"/>
          <a:stretch/>
        </p:blipFill>
        <p:spPr>
          <a:xfrm>
            <a:off x="6379433" y="2159795"/>
            <a:ext cx="1765983" cy="170125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7" t="17178" r="8657" b="30667"/>
          <a:stretch/>
        </p:blipFill>
        <p:spPr>
          <a:xfrm>
            <a:off x="1652883" y="4266786"/>
            <a:ext cx="1584176" cy="18972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70" b="23458"/>
          <a:stretch/>
        </p:blipFill>
        <p:spPr>
          <a:xfrm>
            <a:off x="3851920" y="4216025"/>
            <a:ext cx="2815640" cy="20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Glasionomeer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Moet op de goede manier worden aangemaakt.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Gunstige eigenschappen gaan verloren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Uitharding is chemisch of met de lamp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Afwerking  met vlamvormige boor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Voorkoming van uitdroging met een vernis aflakken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36362" r="3582" b="31819"/>
          <a:stretch/>
        </p:blipFill>
        <p:spPr>
          <a:xfrm>
            <a:off x="464025" y="3848436"/>
            <a:ext cx="8352430" cy="21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864096"/>
          </a:xfrm>
        </p:spPr>
        <p:txBody>
          <a:bodyPr/>
          <a:lstStyle/>
          <a:p>
            <a:r>
              <a:rPr lang="nl-NL" dirty="0" smtClean="0"/>
              <a:t>Compomeer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124744"/>
            <a:ext cx="6777317" cy="4707885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Kant en klaar in </a:t>
            </a:r>
            <a:r>
              <a:rPr lang="nl-NL" sz="2000" b="1" dirty="0" err="1" smtClean="0">
                <a:solidFill>
                  <a:schemeClr val="accent4"/>
                </a:solidFill>
              </a:rPr>
              <a:t>compules</a:t>
            </a:r>
            <a:endParaRPr lang="nl-NL" sz="2000" b="1" dirty="0" smtClean="0">
              <a:solidFill>
                <a:schemeClr val="accent4"/>
              </a:solidFill>
            </a:endParaRPr>
          </a:p>
          <a:p>
            <a:r>
              <a:rPr lang="nl-NL" sz="2000" dirty="0" smtClean="0">
                <a:solidFill>
                  <a:schemeClr val="accent4"/>
                </a:solidFill>
              </a:rPr>
              <a:t>Alleen carieuze weefsel verwijderen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Met nevelspray reinigen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2x speciale primer aanbrengen en uitharden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Modelleren met </a:t>
            </a:r>
            <a:r>
              <a:rPr lang="nl-NL" sz="2000" dirty="0" err="1" smtClean="0">
                <a:solidFill>
                  <a:schemeClr val="accent4"/>
                </a:solidFill>
              </a:rPr>
              <a:t>ash</a:t>
            </a:r>
            <a:r>
              <a:rPr lang="nl-NL" sz="2000" dirty="0" smtClean="0">
                <a:solidFill>
                  <a:schemeClr val="accent4"/>
                </a:solidFill>
              </a:rPr>
              <a:t> 6 en mrt boor af schijf afwerken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0158" r="1493" b="26471"/>
          <a:stretch/>
        </p:blipFill>
        <p:spPr>
          <a:xfrm>
            <a:off x="2267744" y="3265065"/>
            <a:ext cx="6379739" cy="16647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33551" b="30244"/>
          <a:stretch/>
        </p:blipFill>
        <p:spPr>
          <a:xfrm>
            <a:off x="539552" y="5028538"/>
            <a:ext cx="6096374" cy="1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09248"/>
          </a:xfrm>
        </p:spPr>
        <p:txBody>
          <a:bodyPr>
            <a:normAutofit/>
          </a:bodyPr>
          <a:lstStyle/>
          <a:p>
            <a:r>
              <a:rPr lang="nl-NL" dirty="0" smtClean="0"/>
              <a:t>Huiswerk: </a:t>
            </a:r>
            <a:br>
              <a:rPr lang="nl-NL" dirty="0" smtClean="0"/>
            </a:br>
            <a:r>
              <a:rPr lang="nl-NL" dirty="0" smtClean="0"/>
              <a:t>lezen en maken</a:t>
            </a:r>
            <a:endParaRPr lang="nl-NL" dirty="0"/>
          </a:p>
        </p:txBody>
      </p:sp>
      <p:pic>
        <p:nvPicPr>
          <p:cNvPr id="4" name="Tijdelijke aanduiding voor inhoud 3" descr="Kleurplaat huiswerk maken - Afb 13554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9" y="2730500"/>
            <a:ext cx="2695575" cy="2695575"/>
          </a:xfrm>
        </p:spPr>
      </p:pic>
      <p:sp>
        <p:nvSpPr>
          <p:cNvPr id="5" name="Tekstvak 4"/>
          <p:cNvSpPr txBox="1"/>
          <p:nvPr/>
        </p:nvSpPr>
        <p:spPr>
          <a:xfrm>
            <a:off x="1043490" y="5519664"/>
            <a:ext cx="9999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Lees het stuk amalgaam zelfstandig, </a:t>
            </a:r>
          </a:p>
          <a:p>
            <a:r>
              <a:rPr lang="nl-NL" dirty="0" smtClean="0"/>
              <a:t>neem je vragen de volgende les mee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067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Composiet met vocht in aanraking? 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Gevolg slechte hechting aan tandweefsel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Bloed erbij dan krijgt het een roodbruine kleur</a:t>
            </a:r>
          </a:p>
          <a:p>
            <a:r>
              <a:rPr lang="nl-NL" dirty="0">
                <a:solidFill>
                  <a:schemeClr val="accent4"/>
                </a:solidFill>
              </a:rPr>
              <a:t>C</a:t>
            </a:r>
            <a:r>
              <a:rPr lang="nl-NL" dirty="0" smtClean="0">
                <a:solidFill>
                  <a:schemeClr val="accent4"/>
                </a:solidFill>
              </a:rPr>
              <a:t>ementen kunnen </a:t>
            </a:r>
            <a:r>
              <a:rPr lang="nl-NL" b="1" dirty="0" smtClean="0">
                <a:solidFill>
                  <a:schemeClr val="accent4"/>
                </a:solidFill>
              </a:rPr>
              <a:t>slecht tegen vocht</a:t>
            </a:r>
            <a:endParaRPr lang="nl-NL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476672"/>
            <a:ext cx="3304572" cy="699558"/>
          </a:xfrm>
        </p:spPr>
        <p:txBody>
          <a:bodyPr>
            <a:normAutofit/>
          </a:bodyPr>
          <a:lstStyle/>
          <a:p>
            <a:r>
              <a:rPr lang="nl-NL" dirty="0" smtClean="0"/>
              <a:t>Droogleggen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298784" cy="5544616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2 methoden om droog te leggen; zie stencil</a:t>
            </a:r>
          </a:p>
          <a:p>
            <a:r>
              <a:rPr lang="nl-NL" sz="1800" b="1" dirty="0" smtClean="0"/>
              <a:t>absoluut en relatief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1" dirty="0" smtClean="0"/>
              <a:t>Wattenrollen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1" dirty="0" smtClean="0"/>
              <a:t>Cofferdam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In de meeste praktijken gebruikt men wattenrollen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Gaat snel en makkelijk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Stel de 16 moet gevuld; komt er buccaal in de omslagplooi  1 wattenrol (soms meerdere)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Om speeksel weg te zuigen wordt er een kleine speekselzuiger  in de onderkaak geplaatst</a:t>
            </a:r>
            <a:endParaRPr lang="nl-NL" sz="1800" dirty="0"/>
          </a:p>
        </p:txBody>
      </p:sp>
      <p:pic>
        <p:nvPicPr>
          <p:cNvPr id="102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6209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pc.root\redirect$\g.vankleef\Desktop\PIC0001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9" y="3645024"/>
            <a:ext cx="2979933" cy="20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92696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Droog leggen in de onderkaak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340768"/>
            <a:ext cx="3298784" cy="431413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Goed droogleggen van een element in de onderkaak is lastig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Tong zit in de weg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 het speeksel verzamelt zich in de onderkaak (zwaartekracht)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is een instrument dat het werken in de onderkaak makkelijker maakt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noem je een tongschild de </a:t>
            </a:r>
            <a:r>
              <a:rPr lang="nl-NL" b="1" dirty="0" err="1" smtClean="0"/>
              <a:t>svedopter</a:t>
            </a:r>
            <a:endParaRPr lang="nl-NL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houd de tong opzij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zit ook een speekselzuiger aan die speeksel weg zuigt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2050" name="Picture 2" descr="\\npc.root\redirect$\g.vankleef\Desktop\DI200803_9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7" y="1340768"/>
            <a:ext cx="303092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pc.root\redirect$\g.vankleef\Desktop\svedopter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r="6190" b="22885"/>
          <a:stretch/>
        </p:blipFill>
        <p:spPr bwMode="auto">
          <a:xfrm>
            <a:off x="967331" y="4136465"/>
            <a:ext cx="3500696" cy="13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6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908720"/>
            <a:ext cx="3298784" cy="474617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Een tongschild wordt aangesloten op de aansluiting van de kleine speekselzuiger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Tss tongschild en elementen wordt nog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 het schild van het gebitselement vandaan te houden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Buccaal wordt ook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omdat de </a:t>
            </a:r>
            <a:r>
              <a:rPr lang="nl-NL" sz="1800" b="1" dirty="0" smtClean="0"/>
              <a:t>glandula parotis wattenrol </a:t>
            </a:r>
            <a:r>
              <a:rPr lang="nl-NL" sz="1800" dirty="0" smtClean="0"/>
              <a:t>buccaal uitmond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1800" dirty="0"/>
          </a:p>
        </p:txBody>
      </p:sp>
      <p:pic>
        <p:nvPicPr>
          <p:cNvPr id="5" name="Picture 2" descr="\\npc.root\redirect$\g.vankleef\Desktop\DI200803_9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1224"/>
            <a:ext cx="3174469" cy="21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0" y="3501008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Cofferdam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Als beste methode van droog leggen is </a:t>
            </a:r>
            <a:r>
              <a:rPr lang="nl-NL" dirty="0" err="1" smtClean="0"/>
              <a:t>dmv</a:t>
            </a:r>
            <a:r>
              <a:rPr lang="nl-NL" dirty="0" smtClean="0"/>
              <a:t> cofferdam/rubberdam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Aanbrengen is lastig en tijdrovend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Wordt niet zo vaak toegepast (wel steeds meer)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Meestal bij wortelkanaal behandelingen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Tijdens opleidingen wordt cofferdam regelmatig gebruikt om droog te leggen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3074" name="Picture 2" descr="\\npc.root\redirect$\g.vankleef\Desktop\IsoDam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0" y="1268760"/>
            <a:ext cx="38478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764704"/>
            <a:ext cx="3298784" cy="48901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Cofferdam bestaat uit een rubber lapje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Hierin worden gaatjes geknipt met een speciale tang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komt een klem op de kies.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De rubberdam wordt met de vingers over de klem en elementen getrokken.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zijn de elementen die behandeld moeten worden geïsoleerd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Daarna wordt er een rekje gespannen zodat je zicht hebt op het werkgebied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Klem moet voorzichtig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Gingiva</a:t>
            </a:r>
            <a:r>
              <a:rPr lang="nl-NL" dirty="0" smtClean="0"/>
              <a:t> kan beschadigd worden wat erg pijnlijk is</a:t>
            </a:r>
            <a:endParaRPr lang="nl-NL" dirty="0"/>
          </a:p>
        </p:txBody>
      </p:sp>
      <p:pic>
        <p:nvPicPr>
          <p:cNvPr id="4098" name="Picture 2" descr="\\npc.root\redirect$\g.vankleef\Desktop\rdpa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4" y="713340"/>
            <a:ext cx="1742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npc.root\redirect$\g.vankleef\Desktop\Rubberdam_force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3" y="2152651"/>
            <a:ext cx="1905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npc.root\redirect$\g.vankleef\Desktop\Rubberdam_Fram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67" y="777150"/>
            <a:ext cx="1432997" cy="10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npc.root\redirect$\g.vankleef\Desktop\0140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0" y="2883584"/>
            <a:ext cx="1582737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npc.root\redirect$\g.vankleef\Desktop\01402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234390"/>
            <a:ext cx="1582738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33753" r="5500" b="39053"/>
          <a:stretch/>
        </p:blipFill>
        <p:spPr>
          <a:xfrm>
            <a:off x="1028571" y="2852936"/>
            <a:ext cx="3418811" cy="93610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627550"/>
          </a:xfrm>
        </p:spPr>
        <p:txBody>
          <a:bodyPr/>
          <a:lstStyle/>
          <a:p>
            <a:r>
              <a:rPr lang="nl-NL" dirty="0" smtClean="0"/>
              <a:t>Onderlagen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Het element is droog gelegd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Onderlaag kan aangebracht worden (indien nodig)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Alleen bij diepe caviteiten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Op de diepste plaatsen een </a:t>
            </a:r>
            <a:r>
              <a:rPr lang="nl-NL" dirty="0" err="1" smtClean="0"/>
              <a:t>liner</a:t>
            </a:r>
            <a:r>
              <a:rPr lang="nl-NL" dirty="0" smtClean="0"/>
              <a:t> (calciumhydroxide preparaat)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</a:t>
            </a:r>
            <a:r>
              <a:rPr lang="nl-NL" dirty="0" err="1" smtClean="0"/>
              <a:t>liner</a:t>
            </a:r>
            <a:r>
              <a:rPr lang="nl-NL" dirty="0" smtClean="0"/>
              <a:t> komt een cement bodem (GIC)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Gebeurt vaak onder een composiet restauratie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14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Helderhei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402</TotalTime>
  <Words>1414</Words>
  <Application>Microsoft Office PowerPoint</Application>
  <PresentationFormat>Diavoorstelling (4:3)</PresentationFormat>
  <Paragraphs>202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2</vt:lpstr>
      <vt:lpstr>Austin</vt:lpstr>
      <vt:lpstr>Conservatieve tandheelkunde</vt:lpstr>
      <vt:lpstr>H4 vullen!</vt:lpstr>
      <vt:lpstr>PowerPoint-presentatie</vt:lpstr>
      <vt:lpstr>Droogleggen</vt:lpstr>
      <vt:lpstr>Droog leggen in de onderkaak</vt:lpstr>
      <vt:lpstr>PowerPoint-presentatie</vt:lpstr>
      <vt:lpstr>Cofferdam </vt:lpstr>
      <vt:lpstr>PowerPoint-presentatie</vt:lpstr>
      <vt:lpstr>Onderlagen </vt:lpstr>
      <vt:lpstr>Matrix en wiggen</vt:lpstr>
      <vt:lpstr>PowerPoint-presentatie</vt:lpstr>
      <vt:lpstr>PowerPoint-presentatie</vt:lpstr>
      <vt:lpstr>PowerPoint-presentatie</vt:lpstr>
      <vt:lpstr>PowerPoint-presentatie</vt:lpstr>
      <vt:lpstr>Pella kroon</vt:lpstr>
      <vt:lpstr>PowerPoint-presentatie</vt:lpstr>
      <vt:lpstr>PowerPoint-presentatie</vt:lpstr>
      <vt:lpstr>Het vullen van een caviteit</vt:lpstr>
      <vt:lpstr>PowerPoint-presentatie</vt:lpstr>
      <vt:lpstr>PowerPoint-presentatie</vt:lpstr>
      <vt:lpstr>composiet</vt:lpstr>
      <vt:lpstr>PowerPoint-presentatie</vt:lpstr>
      <vt:lpstr>PowerPoint-presentatie</vt:lpstr>
      <vt:lpstr>Uitharding </vt:lpstr>
      <vt:lpstr>Afwerking </vt:lpstr>
      <vt:lpstr>Schematisch overzicht vervaardigen composiet vulling</vt:lpstr>
      <vt:lpstr>Glasionomeer </vt:lpstr>
      <vt:lpstr>Compomeer </vt:lpstr>
      <vt:lpstr>Huiswerk:  lezen en maken</vt:lpstr>
    </vt:vector>
  </TitlesOfParts>
  <Company>Noorderpoort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Restauratieve tandheelkunde</dc:title>
  <dc:creator>gebruiker</dc:creator>
  <cp:lastModifiedBy>Jannet van den Berg</cp:lastModifiedBy>
  <cp:revision>41</cp:revision>
  <dcterms:created xsi:type="dcterms:W3CDTF">2012-01-06T20:59:04Z</dcterms:created>
  <dcterms:modified xsi:type="dcterms:W3CDTF">2016-12-19T07:56:51Z</dcterms:modified>
</cp:coreProperties>
</file>